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0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325" r:id="rId5"/>
    <p:sldId id="262" r:id="rId6"/>
    <p:sldId id="317" r:id="rId7"/>
    <p:sldId id="319" r:id="rId8"/>
    <p:sldId id="318" r:id="rId9"/>
    <p:sldId id="260" r:id="rId10"/>
    <p:sldId id="320" r:id="rId11"/>
    <p:sldId id="321" r:id="rId12"/>
    <p:sldId id="322" r:id="rId13"/>
    <p:sldId id="264" r:id="rId14"/>
    <p:sldId id="266" r:id="rId15"/>
    <p:sldId id="263" r:id="rId16"/>
    <p:sldId id="267" r:id="rId17"/>
    <p:sldId id="324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3" autoAdjust="0"/>
    <p:restoredTop sz="94272" autoAdjust="0"/>
  </p:normalViewPr>
  <p:slideViewPr>
    <p:cSldViewPr snapToGrid="0">
      <p:cViewPr varScale="1">
        <p:scale>
          <a:sx n="181" d="100"/>
          <a:sy n="181" d="100"/>
        </p:scale>
        <p:origin x="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64EF199-757A-EF45-8F68-AC66E14B3B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918002E-1364-A44E-8C6F-AD9591664E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D08CD-4ED5-EB46-ABB9-EBC56E844EFF}" type="datetimeFigureOut">
              <a:rPr kumimoji="1" lang="ko-KR" altLang="en-US" smtClean="0"/>
              <a:t>2019. 10. 13.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0EF2934-8D04-9244-9932-BBEF00FE3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ko-KR"/>
              <a:t>Network Data Science Lab</a:t>
            </a:r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858662-907E-BE4C-ACB7-4685F61D8E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162C-DA26-7143-8DBB-68D12B78DE5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5650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BF854-E5BB-47A7-A5BC-B43C078771A5}" type="datetimeFigureOut">
              <a:rPr lang="ko-KR" altLang="en-US" smtClean="0"/>
              <a:t>2019. 10. 13.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/>
              <a:t>Network Data Science Lab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9195F-731A-4530-924A-67A0D95D65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396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FEEFB-1096-7341-ABFD-228D46F2B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2BE3628-E1C8-AA49-936C-68AD008A4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5B9943-3C3F-D14F-ABE4-305FB007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70B8-C2A1-074A-B317-DD0395F6CA0C}" type="datetime1">
              <a:rPr lang="en-US" altLang="ko-KR" smtClean="0"/>
              <a:t>10/13/19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210FB5-DB99-B545-9683-A90488B3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19BE82-D112-6E4A-882F-99D62CFE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19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118490-0947-2D45-A00C-7F79749B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D307F2-31D9-1142-8BBE-E629B23D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7FBB7A-28D1-914B-8318-4E9C4B42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FCEA-3D45-5D4D-8C81-D114BDBB34D8}" type="datetime1">
              <a:rPr lang="en-US" altLang="ko-KR" smtClean="0"/>
              <a:t>10/13/19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02F2FB-0033-454C-A4DB-D6C91FF3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0C946D-ABA1-F246-B084-476DE6AF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5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3019FAA-311A-7447-9F8B-A32D797FF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06EF16-35B9-5643-B7AB-EAAC1945D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67D7E4-A23C-ED4E-873A-2F7E1A0B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BB1-7F73-6241-8EF2-08068DF4A6DF}" type="datetime1">
              <a:rPr lang="en-US" altLang="ko-KR" smtClean="0"/>
              <a:t>10/13/19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B26C52-985B-0D4F-B469-88EAB319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A0B7D9-BF6D-FF47-9E2A-3B70948F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93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EE456B-89E0-4844-A562-D055FB9C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FB1A9F-9D13-5349-8063-A6E025711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784EA-BFF2-C348-8DCE-D971B022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C189-6AC7-A840-BA5E-DED01FD33140}" type="datetime1">
              <a:rPr lang="en-US" altLang="ko-KR" smtClean="0"/>
              <a:t>10/13/19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8927E9-1392-204C-9EDB-69A9EAE6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496087-A7F8-4C4C-AEB7-161F07D7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88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B8FDE-8AE6-744E-A0E9-52E03B10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A0ECDE-5873-A444-BD32-9203BD524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99F0CF-38E2-BB43-91A4-5FA19BE8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5EE-302F-0345-B05D-3D8A4EFD5B38}" type="datetime1">
              <a:rPr lang="en-US" altLang="ko-KR" smtClean="0"/>
              <a:t>10/13/19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1A5FCD-7CF9-2049-90E4-8A40E5DE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3C8ED4-EE39-3D4B-A6F2-1E85A584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9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D420DA-5208-3345-8E57-CF689D57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2E1B4B-1BAF-CE45-B668-D32E831D4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1076B9-B7F3-8241-BAC8-3D8FACFD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2EBEE3-F20D-E041-9F08-7B7D6EB1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CDD5-A7DF-3446-83A3-48442DE1D699}" type="datetime1">
              <a:rPr lang="en-US" altLang="ko-KR" smtClean="0"/>
              <a:t>10/13/19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46E8EC-F83D-1A40-862E-B78932D3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FD7EBA-AD24-9741-BCCE-19BD7579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376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E3C4F7-D41D-774A-85A4-AE4A892F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7A2DA4-9484-1045-A5DE-0063DC254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042A76-8C61-6B4A-8F3A-DE63D28DE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15282DC-D3AC-D844-A743-CA419D426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0EEEA0B-28DF-134B-8151-7D987933D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BE81DF6-D106-A348-BC6E-0172FAEE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8048-4426-4F42-91FD-FEBFE80805E0}" type="datetime1">
              <a:rPr lang="en-US" altLang="ko-KR" smtClean="0"/>
              <a:t>10/13/19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182C9A8-677A-3647-BF37-D6521AE4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1A6C8D0-67B8-0941-8B2A-0FF66E3B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548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A54677-191A-1D43-A4FC-B7B801EF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9E7DFC-59B8-904D-8E55-C794FC6A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49D5-D02B-7C46-B045-7B93C30A87B4}" type="datetime1">
              <a:rPr lang="en-US" altLang="ko-KR" smtClean="0"/>
              <a:t>10/13/19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61207B0-CE49-1249-92D9-0E3864AC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A89DE2-3DE3-5544-BC88-AE426886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42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7C92724-7E7E-774F-9A72-D42A94E9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B2DE-B82A-EC4C-A7AC-B9F18B604399}" type="datetime1">
              <a:rPr lang="en-US" altLang="ko-KR" smtClean="0"/>
              <a:t>10/13/19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EFD543-64BF-8946-A9F7-9AE2263F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574DDE-855A-C148-B2C0-CC5E7C87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62B68A2-9670-4313-AF32-DDC65D40F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44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EE264E-F31C-ED48-BD1D-A7B3345C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4F4B49-4BB9-5447-BD3D-44CD0861B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C3BB81-D584-904B-A926-880757B22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204440-DDC3-CC4D-882D-B2838572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8EC-78A5-E849-BFB8-2A315A9D4507}" type="datetime1">
              <a:rPr lang="en-US" altLang="ko-KR" smtClean="0"/>
              <a:t>10/13/19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F4E042-2A34-524B-A9AC-D7CC1E14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Network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FCD0FC-087F-C94D-811A-9EAF6C26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674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A1C5C1-3D1C-734E-8DFD-DAFEFDC3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F64764-2FCF-7D49-8DAF-BE805663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F98DE2C-DAA1-5143-892E-36CC6B752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35EDC69-00E6-5A4A-A7C8-E3989D41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1A48-F091-8744-B3EE-691F467986E4}" type="datetime1">
              <a:rPr lang="en-US" altLang="ko-KR" smtClean="0"/>
              <a:t>10/13/19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B2BDF5-7F1A-A84D-BA4E-003E1447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</a:t>
            </a:r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3FEB95-DD9B-6A4B-BF19-95290FBE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21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1AA1B87-C194-CB4E-997B-9F65452E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8FD88A-BA2C-0941-A94E-D90088AF9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AE0B84-E58D-E44F-ABAD-06DA04EB4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5692-91CB-FB49-8CC3-21DB04D4EC38}" type="datetime1">
              <a:rPr kumimoji="1" lang="en-US" altLang="ko-KR" smtClean="0"/>
              <a:t>10/13/19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EE4F1F-4B94-F34A-86F9-A42FA6A4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ko-KR"/>
              <a:t>Network</a:t>
            </a:r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20C5F1-3B00-344A-9614-F6377132E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68A2-9670-4313-AF32-DDC65D40FD3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A0C1AEA-6254-D24D-BA17-FE8B6F2F68A8}"/>
              </a:ext>
            </a:extLst>
          </p:cNvPr>
          <p:cNvSpPr/>
          <p:nvPr userDrawn="1"/>
        </p:nvSpPr>
        <p:spPr>
          <a:xfrm>
            <a:off x="757030" y="6488668"/>
            <a:ext cx="264687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b="0" cap="none" spc="0" dirty="0">
                <a:ln w="0"/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Network Data Science Lab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135B8-AEAB-4945-8FEF-B8262C9248F5}"/>
              </a:ext>
            </a:extLst>
          </p:cNvPr>
          <p:cNvSpPr txBox="1"/>
          <p:nvPr userDrawn="1"/>
        </p:nvSpPr>
        <p:spPr>
          <a:xfrm>
            <a:off x="11314043" y="6356350"/>
            <a:ext cx="56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/38</a:t>
            </a:r>
          </a:p>
        </p:txBody>
      </p:sp>
    </p:spTree>
    <p:extLst>
      <p:ext uri="{BB962C8B-B14F-4D97-AF65-F5344CB8AC3E}">
        <p14:creationId xmlns:p14="http://schemas.microsoft.com/office/powerpoint/2010/main" val="148381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kh7054@gmail.com" TargetMode="External"/><Relationship Id="rId2" Type="http://schemas.openxmlformats.org/officeDocument/2006/relationships/hyperlink" Target="mailto:mr.leesh90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043BDB-8C62-47E1-ADFA-A332F88B5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848" y="884369"/>
            <a:ext cx="10532301" cy="2387600"/>
          </a:xfrm>
        </p:spPr>
        <p:txBody>
          <a:bodyPr>
            <a:normAutofit/>
          </a:bodyPr>
          <a:lstStyle/>
          <a:p>
            <a:r>
              <a:rPr lang="en-US" altLang="ko-KR" sz="4400" b="1" dirty="0"/>
              <a:t>Machine Learning</a:t>
            </a:r>
            <a:endParaRPr lang="ko-KR" altLang="en-US" sz="44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34E930D-3D6D-45C9-9047-33FE57E37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301" y="3888735"/>
            <a:ext cx="8903394" cy="1940496"/>
          </a:xfrm>
        </p:spPr>
        <p:txBody>
          <a:bodyPr>
            <a:normAutofit/>
          </a:bodyPr>
          <a:lstStyle/>
          <a:p>
            <a:r>
              <a:rPr lang="en-US" altLang="ko-KR" b="1" dirty="0" err="1"/>
              <a:t>Seunghun</a:t>
            </a:r>
            <a:r>
              <a:rPr lang="en-US" altLang="ko-KR" b="1" dirty="0"/>
              <a:t> Lee, </a:t>
            </a:r>
            <a:r>
              <a:rPr lang="en-US" altLang="ko-KR" b="1" dirty="0" err="1"/>
              <a:t>KangHee</a:t>
            </a:r>
            <a:r>
              <a:rPr lang="en-US" altLang="ko-KR" b="1" dirty="0"/>
              <a:t> Lee</a:t>
            </a:r>
          </a:p>
          <a:p>
            <a:r>
              <a:rPr lang="en-US" altLang="ko-KR" b="1" dirty="0"/>
              <a:t>Professor : Hyun-</a:t>
            </a:r>
            <a:r>
              <a:rPr lang="en-US" altLang="ko-KR" b="1" dirty="0" err="1"/>
              <a:t>chul</a:t>
            </a:r>
            <a:r>
              <a:rPr lang="en-US" altLang="ko-KR" b="1" dirty="0"/>
              <a:t> Kim</a:t>
            </a:r>
          </a:p>
          <a:p>
            <a:r>
              <a:rPr lang="en-US" altLang="ko-KR" b="1" dirty="0"/>
              <a:t>2019. 10. 14</a:t>
            </a:r>
            <a:endParaRPr lang="ko-KR" alt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DDD9D-61CD-004D-A354-BA85B3C9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77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87ED-E1D7-AC47-B941-D0FC5E9A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04922-E4EA-8145-836B-D5BF60DC9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데이터 통계량의 조건부 확률 사이의 관계를 </a:t>
            </a:r>
            <a:r>
              <a:rPr lang="ko-KR" altLang="en-US" dirty="0" err="1"/>
              <a:t>나나타내는</a:t>
            </a:r>
            <a:r>
              <a:rPr lang="ko-KR" altLang="en-US" dirty="0"/>
              <a:t> </a:t>
            </a:r>
            <a:r>
              <a:rPr lang="ko-KR" altLang="en-US" dirty="0" err="1"/>
              <a:t>베이즈</a:t>
            </a:r>
            <a:r>
              <a:rPr lang="ko-KR" altLang="en-US" dirty="0"/>
              <a:t> 방정식을 기반으로 만들어진 통계 분류 기법</a:t>
            </a:r>
            <a:endParaRPr lang="en-US" altLang="ko-KR" dirty="0"/>
          </a:p>
          <a:p>
            <a:endParaRPr lang="en-US" dirty="0"/>
          </a:p>
          <a:p>
            <a:r>
              <a:rPr lang="ko-KR" altLang="en-US" dirty="0"/>
              <a:t>사건 </a:t>
            </a:r>
            <a:r>
              <a:rPr lang="en-US" altLang="ko-KR" dirty="0"/>
              <a:t>D</a:t>
            </a:r>
            <a:r>
              <a:rPr lang="ko-KR" altLang="en-US" dirty="0"/>
              <a:t>가 발생할 경우 </a:t>
            </a:r>
            <a:r>
              <a:rPr lang="en-US" altLang="ko-KR" dirty="0"/>
              <a:t>h</a:t>
            </a:r>
            <a:r>
              <a:rPr lang="ko-KR" altLang="en-US" dirty="0" err="1"/>
              <a:t>를</a:t>
            </a:r>
            <a:r>
              <a:rPr lang="ko-KR" altLang="en-US" dirty="0"/>
              <a:t> 할 확률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A436E-AF10-984D-905C-2D0B4E2E3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255" y="4123553"/>
            <a:ext cx="4379491" cy="13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6B0C-9193-C04B-8CEE-F87A5146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8F99E-AF4C-2D40-AAD4-EAEC8CF1C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Ex) </a:t>
            </a:r>
            <a:r>
              <a:rPr lang="ko-KR" altLang="en-US" dirty="0"/>
              <a:t>외출을 할지</a:t>
            </a:r>
            <a:r>
              <a:rPr lang="en-US" altLang="ko-KR" dirty="0"/>
              <a:t>? </a:t>
            </a:r>
            <a:r>
              <a:rPr lang="ko-KR" altLang="en-US" dirty="0"/>
              <a:t>말지</a:t>
            </a:r>
            <a:r>
              <a:rPr lang="en-US" altLang="ko-KR" dirty="0"/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C94A9-8691-4B48-826E-3C50A85C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212" y="2377520"/>
            <a:ext cx="8007576" cy="42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E1EA-6731-1641-A16C-34ACF36A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 Bayes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6358B-0391-AE40-B819-458B7445C7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8515350" cy="4351338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흐린 날에 나갈 확률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𝑌𝑒𝑠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𝑂𝑣𝑒𝑟𝑐𝑎𝑠𝑡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𝑂𝑣𝑒𝑟𝑐𝑎𝑠𝑡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𝑂𝑣𝑒𝑟𝑐𝑎𝑠𝑡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0.44∗0.64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=0.98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ko-KR" altLang="en-US" dirty="0"/>
                  <a:t>*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ko-KR" altLang="en-US" dirty="0"/>
                  <a:t> 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ko-KR" altLang="en-US" dirty="0"/>
                  <a:t>날씨가 흐릴 확률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나갈 확률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𝑂𝑣𝑒𝑟𝑐𝑎𝑠𝑡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=0.29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=0.64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𝑂𝑣𝑒𝑟𝑐𝑎𝑠𝑡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𝑌𝑒𝑠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𝑂𝑣𝑒𝑟𝑐𝑎𝑠𝑡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𝑂𝑣𝑒𝑟𝑐𝑎𝑠𝑡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𝑌𝑒𝑠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𝑌𝑒𝑠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 = 0.44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6358B-0391-AE40-B819-458B7445C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8515350" cy="4351338"/>
              </a:xfrm>
              <a:blipFill>
                <a:blip r:embed="rId2"/>
                <a:stretch>
                  <a:fillRect l="-1788" t="-2632" r="-596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7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09A7-C034-B44E-B078-156F546D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329D-E522-0D4A-947D-2F803F941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Dimensionality reduction – PCA(Principal Component Analysis)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60453-B661-3247-8E76-0682487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09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FD45A-8492-1043-9C43-7604C228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주성분 분석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060F9-13E5-954A-9E82-AFBD45AA5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특성들이 통계적으로 상관관계가 없도록 데이터를 회전시키는 기 방법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차원 축소</a:t>
            </a:r>
            <a:r>
              <a:rPr lang="en-US" altLang="ko-KR" dirty="0"/>
              <a:t>,</a:t>
            </a:r>
            <a:r>
              <a:rPr lang="ko-KR" altLang="en-US" dirty="0"/>
              <a:t> 노이즈 </a:t>
            </a:r>
            <a:r>
              <a:rPr lang="ko-KR" altLang="en-US" dirty="0" err="1"/>
              <a:t>필터링</a:t>
            </a:r>
            <a:r>
              <a:rPr lang="en-US" altLang="ko-KR" dirty="0"/>
              <a:t>,</a:t>
            </a:r>
            <a:r>
              <a:rPr lang="ko-KR" altLang="en-US" dirty="0"/>
              <a:t> 특징 추출</a:t>
            </a:r>
            <a:r>
              <a:rPr lang="en-US" altLang="ko-KR" dirty="0"/>
              <a:t>,</a:t>
            </a:r>
            <a:r>
              <a:rPr lang="ko-KR" altLang="en-US" dirty="0"/>
              <a:t> 특징 공학에서 사용이 됨</a:t>
            </a:r>
            <a:endParaRPr lang="en-US" altLang="ko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096D8-FB0E-AD47-BC83-714DCA30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59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09A7-C034-B44E-B078-156F546D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329D-E522-0D4A-947D-2F803F941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Clustering – K-means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60453-B661-3247-8E76-0682487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36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FD45A-8492-1043-9C43-7604C228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060F9-13E5-954A-9E82-AFBD45AA5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데이터의 어떤 영역을 대표하는 클러스터 중심</a:t>
            </a:r>
            <a:r>
              <a:rPr lang="en-US" altLang="ko-KR" dirty="0"/>
              <a:t>(cluster center)</a:t>
            </a:r>
            <a:r>
              <a:rPr lang="ko-KR" altLang="en-US" dirty="0"/>
              <a:t>을 찾아 군집을 나누는 방법이다</a:t>
            </a:r>
            <a:r>
              <a:rPr lang="en-US" altLang="ko-KR" dirty="0"/>
              <a:t>.</a:t>
            </a:r>
          </a:p>
          <a:p>
            <a:endParaRPr lang="en-US" dirty="0"/>
          </a:p>
          <a:p>
            <a:r>
              <a:rPr lang="en-US" altLang="ko-KR" dirty="0"/>
              <a:t>Expectation-maximization(</a:t>
            </a:r>
            <a:r>
              <a:rPr lang="ko-KR" altLang="en-US" dirty="0" err="1"/>
              <a:t>기댓값</a:t>
            </a:r>
            <a:r>
              <a:rPr lang="en-US" altLang="ko-KR" dirty="0"/>
              <a:t>-</a:t>
            </a:r>
            <a:r>
              <a:rPr lang="ko-KR" altLang="en-US" dirty="0"/>
              <a:t>최대화</a:t>
            </a:r>
            <a:r>
              <a:rPr lang="en-US" altLang="ko-KR" dirty="0"/>
              <a:t>)</a:t>
            </a:r>
            <a:r>
              <a:rPr lang="ko-KR" altLang="en-US" dirty="0"/>
              <a:t> 방법을 사용</a:t>
            </a:r>
            <a:br>
              <a:rPr lang="en-US" altLang="ko-KR" dirty="0"/>
            </a:br>
            <a:r>
              <a:rPr lang="en-US" altLang="ko-KR" dirty="0"/>
              <a:t>1. E-</a:t>
            </a:r>
            <a:r>
              <a:rPr lang="ko-KR" altLang="en-US" dirty="0"/>
              <a:t>단계 </a:t>
            </a:r>
            <a:r>
              <a:rPr lang="en-US" altLang="ko-KR" dirty="0"/>
              <a:t>:</a:t>
            </a:r>
            <a:r>
              <a:rPr lang="ko-KR" altLang="en-US" dirty="0"/>
              <a:t> 데이터 포인터를 가장 가까운 군집 중심에 할당한다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2.</a:t>
            </a:r>
            <a:r>
              <a:rPr lang="ko-KR" altLang="en-US" dirty="0"/>
              <a:t> </a:t>
            </a:r>
            <a:r>
              <a:rPr lang="en-US" altLang="ko-KR" dirty="0"/>
              <a:t>M-</a:t>
            </a:r>
            <a:r>
              <a:rPr lang="ko-KR" altLang="en-US" dirty="0"/>
              <a:t>단계 </a:t>
            </a:r>
            <a:r>
              <a:rPr lang="en-US" altLang="ko-KR" dirty="0"/>
              <a:t>:</a:t>
            </a:r>
            <a:r>
              <a:rPr lang="ko-KR" altLang="en-US" dirty="0"/>
              <a:t> 클러스터에 할당된 데이터 포인터의 평균으로 클러스터 중심을 다시 지정</a:t>
            </a:r>
            <a:br>
              <a:rPr lang="en-US" altLang="ko-KR" dirty="0"/>
            </a:br>
            <a:br>
              <a:rPr lang="en-US" altLang="ko-KR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096D8-FB0E-AD47-BC83-714DCA30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11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6588-21F3-734C-9283-16492F32D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9950F-84C9-E543-A42A-8918F1D65B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 &amp; A</a:t>
            </a:r>
          </a:p>
          <a:p>
            <a:r>
              <a:rPr lang="en-US" dirty="0" err="1"/>
              <a:t>Seunghun</a:t>
            </a:r>
            <a:r>
              <a:rPr lang="en-US" dirty="0"/>
              <a:t> Lee – </a:t>
            </a:r>
            <a:r>
              <a:rPr lang="en-US" dirty="0">
                <a:hlinkClick r:id="rId2"/>
              </a:rPr>
              <a:t>mr.leesh90@gmail.com</a:t>
            </a:r>
            <a:endParaRPr lang="en-US" dirty="0"/>
          </a:p>
          <a:p>
            <a:r>
              <a:rPr lang="en-US" dirty="0" err="1"/>
              <a:t>Kanghee</a:t>
            </a:r>
            <a:r>
              <a:rPr lang="en-US" dirty="0"/>
              <a:t> Lee – </a:t>
            </a:r>
            <a:r>
              <a:rPr lang="en-US" dirty="0">
                <a:hlinkClick r:id="rId3"/>
              </a:rPr>
              <a:t>lkh7054@gmail.com</a:t>
            </a:r>
            <a:endParaRPr lang="en-US" dirty="0"/>
          </a:p>
          <a:p>
            <a:r>
              <a:rPr lang="en-US" altLang="ko-KR" dirty="0"/>
              <a:t>Laboratory : </a:t>
            </a:r>
            <a:r>
              <a:rPr lang="ko-KR" altLang="en-US" dirty="0"/>
              <a:t>본관 </a:t>
            </a:r>
            <a:r>
              <a:rPr lang="en-US" altLang="ko-KR" dirty="0"/>
              <a:t>C-404c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6656B-1094-744A-97F0-76A3365C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10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0D45-B62E-4347-81CC-B383DF06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수업 참고 자료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CDA6F-EA97-C64C-A93D-7B5F30AFC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460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Introduction to Machine Learning with Python</a:t>
            </a:r>
          </a:p>
          <a:p>
            <a:endParaRPr lang="en-US" sz="2000" dirty="0"/>
          </a:p>
          <a:p>
            <a:endParaRPr lang="en-US" altLang="ko-KR" sz="2000" dirty="0"/>
          </a:p>
          <a:p>
            <a:r>
              <a:rPr lang="ko-KR" altLang="en-US" sz="2000" dirty="0" err="1"/>
              <a:t>파이썬</a:t>
            </a:r>
            <a:r>
              <a:rPr lang="ko-KR" altLang="en-US" sz="2000" dirty="0"/>
              <a:t> 데이터 사이언스 핸드북</a:t>
            </a:r>
            <a:endParaRPr lang="en-US" altLang="ko-KR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5A940-5AC2-614A-AAB8-5AF61329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4E367-A128-C147-8ECD-7D919649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231" y="365125"/>
            <a:ext cx="3005667" cy="3854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33B0C6-C29D-814C-BC3C-7CFF5071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31" y="2468753"/>
            <a:ext cx="3225800" cy="41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BDDE-7492-3545-A1A8-7DF47CC59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Categories of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E32E8-2B6A-7842-8465-90F2AC1F3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Supervised Learning</a:t>
            </a:r>
            <a:br>
              <a:rPr lang="en-US" sz="2400" dirty="0"/>
            </a:br>
            <a:r>
              <a:rPr lang="en-US" sz="2400" dirty="0"/>
              <a:t>- Classification(</a:t>
            </a:r>
            <a:r>
              <a:rPr lang="ko-KR" altLang="en-US" sz="2400" dirty="0"/>
              <a:t>분류</a:t>
            </a:r>
            <a:r>
              <a:rPr lang="en-US" altLang="ko-KR" sz="2400" dirty="0"/>
              <a:t>),</a:t>
            </a:r>
            <a:r>
              <a:rPr lang="ko-KR" altLang="en-US" sz="2400" dirty="0"/>
              <a:t> </a:t>
            </a:r>
            <a:r>
              <a:rPr lang="en-US" altLang="ko-KR" sz="2400" dirty="0"/>
              <a:t>Regression(</a:t>
            </a:r>
            <a:r>
              <a:rPr lang="ko-KR" altLang="en-US" sz="2400" dirty="0"/>
              <a:t>회귀</a:t>
            </a:r>
            <a:r>
              <a:rPr lang="en-US" altLang="ko-KR" sz="2400" dirty="0"/>
              <a:t>)</a:t>
            </a:r>
            <a:br>
              <a:rPr lang="en-US" altLang="ko-KR" sz="2400" dirty="0"/>
            </a:br>
            <a:r>
              <a:rPr lang="en-US" altLang="ko-KR" sz="1500" dirty="0"/>
              <a:t> ex) </a:t>
            </a:r>
            <a:r>
              <a:rPr lang="en-US" altLang="ko-KR" sz="1500" dirty="0">
                <a:solidFill>
                  <a:srgbClr val="FF0000"/>
                </a:solidFill>
              </a:rPr>
              <a:t>Naïve Bayes</a:t>
            </a:r>
            <a:r>
              <a:rPr lang="en-US" altLang="ko-KR" sz="1500" dirty="0"/>
              <a:t>, k-Nearest Neighbor, </a:t>
            </a:r>
            <a:r>
              <a:rPr lang="en-US" altLang="ko-KR" sz="1500" dirty="0">
                <a:solidFill>
                  <a:srgbClr val="FF0000"/>
                </a:solidFill>
              </a:rPr>
              <a:t>Decision Tree</a:t>
            </a:r>
            <a:r>
              <a:rPr lang="en-US" altLang="ko-KR" sz="1500" dirty="0"/>
              <a:t>, Random Forest, Logistic Regression, Neural Network, etc.</a:t>
            </a:r>
            <a:endParaRPr lang="en-US" sz="1500" dirty="0"/>
          </a:p>
          <a:p>
            <a:endParaRPr lang="en-US" sz="2400" dirty="0"/>
          </a:p>
          <a:p>
            <a:r>
              <a:rPr lang="en-US" sz="2400" dirty="0"/>
              <a:t>Unsupervised Learning</a:t>
            </a:r>
            <a:br>
              <a:rPr lang="en-US" sz="2400" dirty="0"/>
            </a:br>
            <a:r>
              <a:rPr lang="en-US" altLang="ko-KR" sz="2400" dirty="0"/>
              <a:t>-</a:t>
            </a:r>
            <a:r>
              <a:rPr lang="ko-KR" altLang="en-US" sz="2400" dirty="0"/>
              <a:t> </a:t>
            </a:r>
            <a:r>
              <a:rPr lang="en-US" altLang="ko-KR" sz="2400" dirty="0"/>
              <a:t>Clustering(</a:t>
            </a:r>
            <a:r>
              <a:rPr lang="ko-KR" altLang="en-US" sz="2400" dirty="0"/>
              <a:t>군집화</a:t>
            </a:r>
            <a:r>
              <a:rPr lang="en-US" altLang="ko-KR" sz="2400" dirty="0"/>
              <a:t>),</a:t>
            </a:r>
            <a:r>
              <a:rPr lang="ko-KR" altLang="en-US" sz="2400" dirty="0"/>
              <a:t> </a:t>
            </a:r>
            <a:r>
              <a:rPr lang="en-US" altLang="ko-KR" sz="2400" dirty="0"/>
              <a:t>Dimensionality reduction(</a:t>
            </a:r>
            <a:r>
              <a:rPr lang="ko-KR" altLang="en-US" sz="2400" dirty="0"/>
              <a:t>차원 축소</a:t>
            </a:r>
            <a:r>
              <a:rPr lang="en-US" altLang="ko-KR" sz="2400" dirty="0"/>
              <a:t>)</a:t>
            </a:r>
            <a:br>
              <a:rPr lang="en-US" altLang="ko-KR" sz="2400" dirty="0"/>
            </a:br>
            <a:r>
              <a:rPr lang="en-US" altLang="ko-KR" sz="1500" dirty="0"/>
              <a:t> ex) </a:t>
            </a:r>
            <a:r>
              <a:rPr lang="en-US" altLang="ko-KR" sz="1500" dirty="0">
                <a:solidFill>
                  <a:srgbClr val="FF0000"/>
                </a:solidFill>
              </a:rPr>
              <a:t>k-means</a:t>
            </a:r>
            <a:r>
              <a:rPr lang="en-US" altLang="ko-KR" sz="1500" dirty="0"/>
              <a:t>, </a:t>
            </a:r>
            <a:r>
              <a:rPr lang="en-US" altLang="ko-KR" sz="1500" dirty="0">
                <a:solidFill>
                  <a:srgbClr val="FF0000"/>
                </a:solidFill>
              </a:rPr>
              <a:t>PCA</a:t>
            </a:r>
            <a:r>
              <a:rPr lang="en-US" altLang="ko-KR" sz="1500" dirty="0"/>
              <a:t>, SVD</a:t>
            </a:r>
            <a:endParaRPr lang="en-US" sz="1500" dirty="0"/>
          </a:p>
          <a:p>
            <a:endParaRPr lang="en-US" sz="2400" dirty="0"/>
          </a:p>
          <a:p>
            <a:r>
              <a:rPr lang="en-US" sz="2400" dirty="0"/>
              <a:t>Semi-supervised Learning</a:t>
            </a:r>
            <a:br>
              <a:rPr lang="en-US" sz="2400" dirty="0"/>
            </a:br>
            <a:r>
              <a:rPr lang="en-US" sz="2400" dirty="0"/>
              <a:t>- supervised + unsupervised</a:t>
            </a:r>
          </a:p>
          <a:p>
            <a:endParaRPr lang="en-US" sz="2400" dirty="0"/>
          </a:p>
          <a:p>
            <a:r>
              <a:rPr lang="en-US" sz="2400" dirty="0"/>
              <a:t>Reinforcement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82EDB-D5FA-544C-8327-06348F85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2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E976-ED51-4445-9C03-BEC4C517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03DDF-3848-B74D-ADCB-7359422CE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  <a:br>
              <a:rPr lang="en-US" dirty="0"/>
            </a:br>
            <a:r>
              <a:rPr lang="en-US" dirty="0"/>
              <a:t>1. classification – Decision Tree</a:t>
            </a:r>
            <a:br>
              <a:rPr lang="en-US" dirty="0"/>
            </a:br>
            <a:r>
              <a:rPr lang="en-US" dirty="0"/>
              <a:t>2. classification – Naïve </a:t>
            </a:r>
            <a:r>
              <a:rPr lang="en-US" dirty="0" err="1"/>
              <a:t>bayes</a:t>
            </a:r>
            <a:endParaRPr lang="en-US" dirty="0"/>
          </a:p>
          <a:p>
            <a:endParaRPr lang="en-US" dirty="0"/>
          </a:p>
          <a:p>
            <a:r>
              <a:rPr lang="en-US" dirty="0"/>
              <a:t>Unsupervised Learning</a:t>
            </a:r>
            <a:br>
              <a:rPr lang="en-US" dirty="0"/>
            </a:br>
            <a:r>
              <a:rPr lang="en-US" dirty="0"/>
              <a:t>1. clustering – K-means</a:t>
            </a:r>
            <a:br>
              <a:rPr lang="en-US" dirty="0"/>
            </a:br>
            <a:r>
              <a:rPr lang="en-US" dirty="0"/>
              <a:t>2. dimensionality reduction - PCA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30D5D-EB89-C44B-986E-1BD6F3FE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24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09A7-C034-B44E-B078-156F546D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329D-E522-0D4A-947D-2F803F941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Classification – Decision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60453-B661-3247-8E76-0682487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53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71EF12-AEDF-2949-A012-0712D983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Decision Tree(</a:t>
            </a:r>
            <a:r>
              <a:rPr kumimoji="1" lang="ko-KR" altLang="en-US" dirty="0"/>
              <a:t>의사 결정 트리</a:t>
            </a:r>
            <a:r>
              <a:rPr kumimoji="1" lang="en-US" altLang="ko-KR" dirty="0"/>
              <a:t>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950B16-FED6-AB42-8144-DCD0BB54A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ko-KR" altLang="en-US" dirty="0"/>
              <a:t>개념</a:t>
            </a:r>
            <a:r>
              <a:rPr kumimoji="1" lang="en-US" altLang="ko-KR" dirty="0"/>
              <a:t>:</a:t>
            </a:r>
          </a:p>
          <a:p>
            <a:pPr lvl="1"/>
            <a:r>
              <a:rPr lang="ko-KR" altLang="en-US" dirty="0"/>
              <a:t>주어진 데이터를 분류</a:t>
            </a:r>
            <a:r>
              <a:rPr lang="en-US" altLang="ko-KR" dirty="0"/>
              <a:t>(</a:t>
            </a:r>
            <a:r>
              <a:rPr lang="en-US" dirty="0"/>
              <a:t>Classification)</a:t>
            </a:r>
            <a:r>
              <a:rPr lang="en-US" altLang="ko-KR" dirty="0"/>
              <a:t>, </a:t>
            </a:r>
            <a:r>
              <a:rPr lang="ko-KR" altLang="en-US" dirty="0"/>
              <a:t>예측</a:t>
            </a:r>
            <a:r>
              <a:rPr lang="en-US" altLang="ko-KR" dirty="0"/>
              <a:t>(</a:t>
            </a:r>
            <a:r>
              <a:rPr lang="en-US" dirty="0"/>
              <a:t>Prediction)</a:t>
            </a:r>
            <a:r>
              <a:rPr lang="ko-KR" altLang="en-US" dirty="0"/>
              <a:t>하는 목적으로 </a:t>
            </a:r>
            <a:r>
              <a:rPr lang="ko-KR" altLang="en-US" dirty="0" err="1"/>
              <a:t>데이터을</a:t>
            </a:r>
            <a:r>
              <a:rPr lang="ko-KR" altLang="en-US" dirty="0"/>
              <a:t> 최적의 기준으로 분리해 나가는 방법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kumimoji="1" lang="en-US" altLang="ko-KR" dirty="0"/>
              <a:t>‘</a:t>
            </a:r>
            <a:r>
              <a:rPr kumimoji="1" lang="ko-KR" altLang="en-US" dirty="0"/>
              <a:t>스무고개 놀이</a:t>
            </a:r>
            <a:r>
              <a:rPr kumimoji="1" lang="en-US" altLang="ko-KR" dirty="0"/>
              <a:t>’</a:t>
            </a:r>
            <a:r>
              <a:rPr kumimoji="1" lang="ko-KR" altLang="en-US" dirty="0"/>
              <a:t>와 비슷하다</a:t>
            </a:r>
            <a:r>
              <a:rPr kumimoji="1"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39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167D-BD9D-9843-BB98-05111312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Decision Tree(</a:t>
            </a:r>
            <a:r>
              <a:rPr kumimoji="1" lang="ko-KR" altLang="en-US" dirty="0"/>
              <a:t>의사 결정 트리</a:t>
            </a:r>
            <a:r>
              <a:rPr kumimoji="1" lang="en-US" altLang="ko-KR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D3104-FB1E-5947-A557-CACED2B88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04" y="1825626"/>
            <a:ext cx="5391793" cy="403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4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9047-A7DE-4C4F-A757-FE29C318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데이터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175AE-8185-FE49-A810-2D584F2B3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붓꽃</a:t>
            </a:r>
            <a:r>
              <a:rPr lang="en-US" altLang="ko-KR" dirty="0"/>
              <a:t>(iris)</a:t>
            </a:r>
            <a:r>
              <a:rPr lang="ko-KR" altLang="en-US" dirty="0"/>
              <a:t>의 꽃잎과 꽃받침의 폭</a:t>
            </a:r>
            <a:r>
              <a:rPr lang="en-US" altLang="ko-KR" dirty="0"/>
              <a:t>, </a:t>
            </a:r>
            <a:r>
              <a:rPr lang="ko-KR" altLang="en-US" dirty="0"/>
              <a:t>길이 데이터</a:t>
            </a:r>
            <a:endParaRPr lang="en-US" altLang="ko-KR" dirty="0"/>
          </a:p>
          <a:p>
            <a:r>
              <a:rPr lang="ko-KR" altLang="en-US" dirty="0"/>
              <a:t>데이터를 사용해 </a:t>
            </a:r>
            <a:r>
              <a:rPr lang="en-US" altLang="ko-KR" dirty="0"/>
              <a:t>3</a:t>
            </a:r>
            <a:r>
              <a:rPr lang="ko-KR" altLang="en-US" dirty="0"/>
              <a:t>가지의 종</a:t>
            </a:r>
            <a:r>
              <a:rPr lang="en-US" altLang="ko-KR" dirty="0"/>
              <a:t>(</a:t>
            </a:r>
            <a:r>
              <a:rPr lang="en-US" dirty="0" err="1"/>
              <a:t>setosa</a:t>
            </a:r>
            <a:r>
              <a:rPr lang="en-US" dirty="0"/>
              <a:t>, versicolor, virginica)</a:t>
            </a:r>
            <a:r>
              <a:rPr lang="ko-KR" altLang="en-US" dirty="0" err="1"/>
              <a:t>으로</a:t>
            </a:r>
            <a:r>
              <a:rPr lang="ko-KR" altLang="en-US" dirty="0"/>
              <a:t> 분류하는 문제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A164E-BBFC-2941-8D6F-5967BF14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957" y="3249914"/>
            <a:ext cx="3608086" cy="3608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B40E42-8BEB-C243-A8B5-6436AAB1A82B}"/>
              </a:ext>
            </a:extLst>
          </p:cNvPr>
          <p:cNvSpPr txBox="1"/>
          <p:nvPr/>
        </p:nvSpPr>
        <p:spPr>
          <a:xfrm>
            <a:off x="4222507" y="3847406"/>
            <a:ext cx="6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Petal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D11F8-879E-FF4D-9809-84795DC2ECCC}"/>
              </a:ext>
            </a:extLst>
          </p:cNvPr>
          <p:cNvSpPr txBox="1"/>
          <p:nvPr/>
        </p:nvSpPr>
        <p:spPr>
          <a:xfrm>
            <a:off x="4199359" y="6207598"/>
            <a:ext cx="671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Sepal</a:t>
            </a:r>
          </a:p>
        </p:txBody>
      </p:sp>
    </p:spTree>
    <p:extLst>
      <p:ext uri="{BB962C8B-B14F-4D97-AF65-F5344CB8AC3E}">
        <p14:creationId xmlns:p14="http://schemas.microsoft.com/office/powerpoint/2010/main" val="131251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09A7-C034-B44E-B078-156F546D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329D-E522-0D4A-947D-2F803F941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Classification – Naïve Bayes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60453-B661-3247-8E76-0682487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68A2-9670-4313-AF32-DDC65D40FD3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95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6249</TotalTime>
  <Words>307</Words>
  <Application>Microsoft Macintosh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Malgun Gothic</vt:lpstr>
      <vt:lpstr>Malgun Gothic</vt:lpstr>
      <vt:lpstr>Arial</vt:lpstr>
      <vt:lpstr>Cambria Math</vt:lpstr>
      <vt:lpstr>Office 테마</vt:lpstr>
      <vt:lpstr>Machine Learning</vt:lpstr>
      <vt:lpstr>수업 참고 자료</vt:lpstr>
      <vt:lpstr>Categories of Machine Learning</vt:lpstr>
      <vt:lpstr>목차</vt:lpstr>
      <vt:lpstr>Supervised Learning</vt:lpstr>
      <vt:lpstr>Decision Tree(의사 결정 트리)</vt:lpstr>
      <vt:lpstr>Decision Tree(의사 결정 트리)</vt:lpstr>
      <vt:lpstr>실습 데이터</vt:lpstr>
      <vt:lpstr>Supervised Learning</vt:lpstr>
      <vt:lpstr>Naive Bayes</vt:lpstr>
      <vt:lpstr>Naive Bayes</vt:lpstr>
      <vt:lpstr>Naive Bayes</vt:lpstr>
      <vt:lpstr>Unsupervised Learning</vt:lpstr>
      <vt:lpstr>주성분 분석</vt:lpstr>
      <vt:lpstr>Unsupervised Learning</vt:lpstr>
      <vt:lpstr>K-means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이강희</dc:creator>
  <cp:lastModifiedBy>이승훈</cp:lastModifiedBy>
  <cp:revision>385</cp:revision>
  <dcterms:created xsi:type="dcterms:W3CDTF">2018-03-31T07:01:34Z</dcterms:created>
  <dcterms:modified xsi:type="dcterms:W3CDTF">2019-10-13T17:43:28Z</dcterms:modified>
</cp:coreProperties>
</file>